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6" r:id="rId2"/>
    <p:sldId id="278" r:id="rId3"/>
    <p:sldId id="283" r:id="rId4"/>
    <p:sldId id="277" r:id="rId5"/>
    <p:sldId id="287" r:id="rId6"/>
    <p:sldId id="274" r:id="rId7"/>
    <p:sldId id="275" r:id="rId8"/>
    <p:sldId id="276" r:id="rId9"/>
    <p:sldId id="284" r:id="rId10"/>
    <p:sldId id="285" r:id="rId11"/>
    <p:sldId id="280" r:id="rId12"/>
    <p:sldId id="281" r:id="rId13"/>
    <p:sldId id="282" r:id="rId14"/>
    <p:sldId id="288" r:id="rId15"/>
    <p:sldId id="289" r:id="rId16"/>
    <p:sldId id="27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630" autoAdjust="0"/>
  </p:normalViewPr>
  <p:slideViewPr>
    <p:cSldViewPr snapToGrid="0">
      <p:cViewPr varScale="1">
        <p:scale>
          <a:sx n="81" d="100"/>
          <a:sy n="81" d="100"/>
        </p:scale>
        <p:origin x="120" y="222"/>
      </p:cViewPr>
      <p:guideLst/>
    </p:cSldViewPr>
  </p:slideViewPr>
  <p:outlineViewPr>
    <p:cViewPr>
      <p:scale>
        <a:sx n="33" d="100"/>
        <a:sy n="33" d="100"/>
      </p:scale>
      <p:origin x="0" y="-11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0C736-3F61-4FF2-8326-0BD8D5E88AD6}" type="datetimeFigureOut">
              <a:rPr lang="nl-NL" smtClean="0"/>
              <a:t>12-12-2019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1F721-11B2-429A-959F-00B1E1D32B4E}" type="slidenum">
              <a:rPr lang="nl-NL" smtClean="0"/>
              <a:t>‹nr.›</a:t>
            </a:fld>
            <a:endParaRPr lang="nl-NL"/>
          </a:p>
        </p:txBody>
      </p:sp>
    </p:spTree>
    <p:extLst>
      <p:ext uri="{BB962C8B-B14F-4D97-AF65-F5344CB8AC3E}">
        <p14:creationId xmlns:p14="http://schemas.microsoft.com/office/powerpoint/2010/main" val="71918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Ik leg kort</a:t>
            </a:r>
            <a:r>
              <a:rPr lang="nl-NL" sz="1200" kern="1200" baseline="0" dirty="0" smtClean="0">
                <a:solidFill>
                  <a:schemeClr val="tx1"/>
                </a:solidFill>
                <a:effectLst/>
                <a:latin typeface="+mn-lt"/>
                <a:ea typeface="+mn-ea"/>
                <a:cs typeface="+mn-cs"/>
              </a:rPr>
              <a:t> uit hoe wij dat met de Rijndamracers doen </a:t>
            </a:r>
            <a:r>
              <a:rPr lang="nl-NL" sz="1200" kern="1200" dirty="0" smtClean="0">
                <a:solidFill>
                  <a:schemeClr val="tx1"/>
                </a:solidFill>
                <a:effectLst/>
                <a:latin typeface="+mn-lt"/>
                <a:ea typeface="+mn-ea"/>
                <a:cs typeface="+mn-cs"/>
              </a:rPr>
              <a:t>We hebben na de 1</a:t>
            </a:r>
            <a:r>
              <a:rPr lang="nl-NL" sz="1200" kern="1200" baseline="30000" dirty="0" smtClean="0">
                <a:solidFill>
                  <a:schemeClr val="tx1"/>
                </a:solidFill>
                <a:effectLst/>
                <a:latin typeface="+mn-lt"/>
                <a:ea typeface="+mn-ea"/>
                <a:cs typeface="+mn-cs"/>
              </a:rPr>
              <a:t>e</a:t>
            </a:r>
            <a:r>
              <a:rPr lang="nl-NL" sz="1200" kern="1200" dirty="0" smtClean="0">
                <a:solidFill>
                  <a:schemeClr val="tx1"/>
                </a:solidFill>
                <a:effectLst/>
                <a:latin typeface="+mn-lt"/>
                <a:ea typeface="+mn-ea"/>
                <a:cs typeface="+mn-cs"/>
              </a:rPr>
              <a:t> maximaaltest een overzicht</a:t>
            </a:r>
            <a:r>
              <a:rPr lang="nl-NL" sz="1200" kern="1200" baseline="0" dirty="0" smtClean="0">
                <a:solidFill>
                  <a:schemeClr val="tx1"/>
                </a:solidFill>
                <a:effectLst/>
                <a:latin typeface="+mn-lt"/>
                <a:ea typeface="+mn-ea"/>
                <a:cs typeface="+mn-cs"/>
              </a:rPr>
              <a:t> van de zone indeling van de hartsagen in 5</a:t>
            </a:r>
            <a:r>
              <a:rPr lang="nl-NL" sz="1200" kern="1200" dirty="0" smtClean="0">
                <a:solidFill>
                  <a:schemeClr val="tx1"/>
                </a:solidFill>
                <a:effectLst/>
                <a:latin typeface="+mn-lt"/>
                <a:ea typeface="+mn-ea"/>
                <a:cs typeface="+mn-cs"/>
              </a:rPr>
              <a:t> intensiteiten Deze</a:t>
            </a:r>
            <a:r>
              <a:rPr lang="nl-NL" sz="1200" kern="1200" baseline="0" dirty="0" smtClean="0">
                <a:solidFill>
                  <a:schemeClr val="tx1"/>
                </a:solidFill>
                <a:effectLst/>
                <a:latin typeface="+mn-lt"/>
                <a:ea typeface="+mn-ea"/>
                <a:cs typeface="+mn-cs"/>
              </a:rPr>
              <a:t> zones zetten</a:t>
            </a:r>
            <a:r>
              <a:rPr lang="nl-NL" sz="1200"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we in de </a:t>
            </a:r>
            <a:r>
              <a:rPr lang="nl-NL" sz="1200" kern="1200" dirty="0" smtClean="0">
                <a:solidFill>
                  <a:schemeClr val="tx1"/>
                </a:solidFill>
                <a:effectLst/>
                <a:latin typeface="+mn-lt"/>
                <a:ea typeface="+mn-ea"/>
                <a:cs typeface="+mn-cs"/>
              </a:rPr>
              <a:t>FC</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2</a:t>
            </a:fld>
            <a:endParaRPr lang="nl-NL"/>
          </a:p>
        </p:txBody>
      </p:sp>
    </p:spTree>
    <p:extLst>
      <p:ext uri="{BB962C8B-B14F-4D97-AF65-F5344CB8AC3E}">
        <p14:creationId xmlns:p14="http://schemas.microsoft.com/office/powerpoint/2010/main" val="225864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600" dirty="0" smtClean="0"/>
              <a:t>Meer prestatiegericht bezig dan is vergelijken een optie met Jetze </a:t>
            </a:r>
            <a:r>
              <a:rPr lang="nl-NL" sz="9600" dirty="0" err="1" smtClean="0"/>
              <a:t>bijvoorveeld</a:t>
            </a:r>
            <a:r>
              <a:rPr lang="nl-NL" sz="9600" dirty="0" smtClean="0"/>
              <a:t>! Nadeel en voordelen…confronterend appels en peer</a:t>
            </a:r>
          </a:p>
          <a:p>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11</a:t>
            </a:fld>
            <a:endParaRPr lang="nl-NL"/>
          </a:p>
        </p:txBody>
      </p:sp>
    </p:spTree>
    <p:extLst>
      <p:ext uri="{BB962C8B-B14F-4D97-AF65-F5344CB8AC3E}">
        <p14:creationId xmlns:p14="http://schemas.microsoft.com/office/powerpoint/2010/main" val="306281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a:t>
            </a:r>
            <a:r>
              <a:rPr lang="nl-NL" baseline="0" dirty="0" smtClean="0"/>
              <a:t> een segment kan je zien dat beter bent geworden en als er niet staat, dan heb je tegenwind gehad of een duurtraining en dat is dan ook goed. </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12</a:t>
            </a:fld>
            <a:endParaRPr lang="nl-NL"/>
          </a:p>
        </p:txBody>
      </p:sp>
    </p:spTree>
    <p:extLst>
      <p:ext uri="{BB962C8B-B14F-4D97-AF65-F5344CB8AC3E}">
        <p14:creationId xmlns:p14="http://schemas.microsoft.com/office/powerpoint/2010/main" val="176450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ik weet dat er heel veel positieve effecten zijn, maar dat laat ik aan het onderzoek over. Wat ik wel weet is het volgende</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13</a:t>
            </a:fld>
            <a:endParaRPr lang="nl-NL"/>
          </a:p>
        </p:txBody>
      </p:sp>
    </p:spTree>
    <p:extLst>
      <p:ext uri="{BB962C8B-B14F-4D97-AF65-F5344CB8AC3E}">
        <p14:creationId xmlns:p14="http://schemas.microsoft.com/office/powerpoint/2010/main" val="146525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a:t>
            </a:r>
            <a:r>
              <a:rPr lang="nl-NL" baseline="0" dirty="0" smtClean="0"/>
              <a:t> is 2011 aan de voet van de </a:t>
            </a:r>
            <a:r>
              <a:rPr lang="nl-NL" baseline="0" dirty="0" err="1" smtClean="0"/>
              <a:t>Alpe</a:t>
            </a:r>
            <a:r>
              <a:rPr lang="nl-NL" baseline="0" dirty="0" smtClean="0"/>
              <a:t> </a:t>
            </a:r>
            <a:r>
              <a:rPr lang="nl-NL" baseline="0" dirty="0" err="1" smtClean="0"/>
              <a:t>d’Huez</a:t>
            </a:r>
            <a:r>
              <a:rPr lang="nl-NL" baseline="0" dirty="0" smtClean="0"/>
              <a:t>. We hadden geen idee of ze het konden halen, we vonden het spannend, welk verzet, hoeveel trainen, hoeveel rusten, welke houding bij </a:t>
            </a:r>
            <a:r>
              <a:rPr lang="nl-NL" baseline="0" dirty="0" err="1" smtClean="0"/>
              <a:t>wellke</a:t>
            </a:r>
            <a:r>
              <a:rPr lang="nl-NL" baseline="0" dirty="0" smtClean="0"/>
              <a:t> laesie. We gebruikte ons gezond verstand</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14</a:t>
            </a:fld>
            <a:endParaRPr lang="nl-NL"/>
          </a:p>
        </p:txBody>
      </p:sp>
    </p:spTree>
    <p:extLst>
      <p:ext uri="{BB962C8B-B14F-4D97-AF65-F5344CB8AC3E}">
        <p14:creationId xmlns:p14="http://schemas.microsoft.com/office/powerpoint/2010/main" val="463655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..maar nu terugkijken kan ik zeggen dat we daar een stukje geschiedenis schreven,</a:t>
            </a:r>
            <a:r>
              <a:rPr lang="nl-NL" baseline="0" dirty="0" smtClean="0"/>
              <a:t> daar ben ik trots op dat ik daar een heel klein deel aan heb mogen bijgedragen. En aan jullie doe ik een verzoek om die gegevens op Strava te krijgen. Het is uniek in de hele wereld dat we hier onderzoek naar doen in </a:t>
            </a:r>
            <a:r>
              <a:rPr lang="nl-NL" baseline="0" dirty="0" smtClean="0"/>
              <a:t>Nederland </a:t>
            </a:r>
            <a:r>
              <a:rPr lang="nl-NL" baseline="0" dirty="0" smtClean="0"/>
              <a:t>, wereldwijd </a:t>
            </a:r>
            <a:r>
              <a:rPr lang="nl-NL" baseline="0" dirty="0" smtClean="0"/>
              <a:t>vernieuwend  op het gebied van Dwarslaesie, Sporten en meten. Hoe mooi zal dat zijn over een x tijd dat de data ergens anders gebruikt worden en dat jij er een steentje aan bijgedragen hebt. </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15</a:t>
            </a:fld>
            <a:endParaRPr lang="nl-NL"/>
          </a:p>
        </p:txBody>
      </p:sp>
    </p:spTree>
    <p:extLst>
      <p:ext uri="{BB962C8B-B14F-4D97-AF65-F5344CB8AC3E}">
        <p14:creationId xmlns:p14="http://schemas.microsoft.com/office/powerpoint/2010/main" val="285223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Wij gaan er alles</a:t>
            </a:r>
            <a:r>
              <a:rPr lang="nl-NL" baseline="0" dirty="0" smtClean="0"/>
              <a:t> aan doen om de beker in Rotterdam te houden, maar daag jullie graag uit om die beker uit </a:t>
            </a:r>
            <a:r>
              <a:rPr lang="nl-NL" baseline="0" dirty="0" err="1" smtClean="0"/>
              <a:t>Rottterdam</a:t>
            </a:r>
            <a:r>
              <a:rPr lang="nl-NL" baseline="0" dirty="0" smtClean="0"/>
              <a:t> te houden!</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16</a:t>
            </a:fld>
            <a:endParaRPr lang="nl-NL"/>
          </a:p>
        </p:txBody>
      </p:sp>
    </p:spTree>
    <p:extLst>
      <p:ext uri="{BB962C8B-B14F-4D97-AF65-F5344CB8AC3E}">
        <p14:creationId xmlns:p14="http://schemas.microsoft.com/office/powerpoint/2010/main" val="177500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En</a:t>
            </a:r>
            <a:r>
              <a:rPr lang="nl-NL" sz="1200" kern="1200" baseline="0" dirty="0" smtClean="0">
                <a:solidFill>
                  <a:schemeClr val="tx1"/>
                </a:solidFill>
                <a:effectLst/>
                <a:latin typeface="+mn-lt"/>
                <a:ea typeface="+mn-ea"/>
                <a:cs typeface="+mn-cs"/>
              </a:rPr>
              <a:t> dan hebben we het trainingsschema, waar goed te zien is dat de kleur van de training al aangegeven is en in kolom 3 staat nogmaals de </a:t>
            </a:r>
            <a:r>
              <a:rPr lang="nl-NL" sz="1200" kern="1200" baseline="0" dirty="0" err="1" smtClean="0">
                <a:solidFill>
                  <a:schemeClr val="tx1"/>
                </a:solidFill>
                <a:effectLst/>
                <a:latin typeface="+mn-lt"/>
                <a:ea typeface="+mn-ea"/>
                <a:cs typeface="+mn-cs"/>
              </a:rPr>
              <a:t>HF’s</a:t>
            </a:r>
            <a:r>
              <a:rPr lang="nl-NL" sz="1200" kern="1200" baseline="0" dirty="0" smtClean="0">
                <a:solidFill>
                  <a:schemeClr val="tx1"/>
                </a:solidFill>
                <a:effectLst/>
                <a:latin typeface="+mn-lt"/>
                <a:ea typeface="+mn-ea"/>
                <a:cs typeface="+mn-cs"/>
              </a:rPr>
              <a:t> vermeld. </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3</a:t>
            </a:fld>
            <a:endParaRPr lang="nl-NL"/>
          </a:p>
        </p:txBody>
      </p:sp>
    </p:spTree>
    <p:extLst>
      <p:ext uri="{BB962C8B-B14F-4D97-AF65-F5344CB8AC3E}">
        <p14:creationId xmlns:p14="http://schemas.microsoft.com/office/powerpoint/2010/main" val="112737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Een</a:t>
            </a:r>
            <a:r>
              <a:rPr lang="nl-NL" sz="1200" kern="1200" baseline="0" dirty="0" smtClean="0">
                <a:solidFill>
                  <a:schemeClr val="tx1"/>
                </a:solidFill>
                <a:effectLst/>
                <a:latin typeface="+mn-lt"/>
                <a:ea typeface="+mn-ea"/>
                <a:cs typeface="+mn-cs"/>
              </a:rPr>
              <a:t> FC waarbij we het liefst met kleuren inzichtelijk maken in welke zone er getraind dient te worden. Keep </a:t>
            </a:r>
            <a:r>
              <a:rPr lang="nl-NL" sz="1200" kern="1200" baseline="0" dirty="0" err="1" smtClean="0">
                <a:solidFill>
                  <a:schemeClr val="tx1"/>
                </a:solidFill>
                <a:effectLst/>
                <a:latin typeface="+mn-lt"/>
                <a:ea typeface="+mn-ea"/>
                <a:cs typeface="+mn-cs"/>
              </a:rPr>
              <a:t>it</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simple</a:t>
            </a:r>
            <a:r>
              <a:rPr lang="nl-NL" sz="1200" kern="1200" baseline="0" dirty="0" smtClean="0">
                <a:solidFill>
                  <a:schemeClr val="tx1"/>
                </a:solidFill>
                <a:effectLst/>
                <a:latin typeface="+mn-lt"/>
                <a:ea typeface="+mn-ea"/>
                <a:cs typeface="+mn-cs"/>
              </a:rPr>
              <a:t>, het </a:t>
            </a:r>
            <a:r>
              <a:rPr lang="nl-NL" sz="1200" kern="1200" baseline="0" dirty="0" smtClean="0">
                <a:solidFill>
                  <a:schemeClr val="tx1"/>
                </a:solidFill>
                <a:effectLst/>
                <a:latin typeface="+mn-lt"/>
                <a:ea typeface="+mn-ea"/>
                <a:cs typeface="+mn-cs"/>
              </a:rPr>
              <a:t>is voor een beginnend fietser nogal wat om de uitdaging aan te gaan met al dat gesport</a:t>
            </a:r>
            <a:r>
              <a:rPr lang="nl-NL" sz="1200" kern="1200" baseline="0" dirty="0" smtClean="0">
                <a:solidFill>
                  <a:schemeClr val="tx1"/>
                </a:solidFill>
                <a:effectLst/>
                <a:latin typeface="+mn-lt"/>
                <a:ea typeface="+mn-ea"/>
                <a:cs typeface="+mn-cs"/>
              </a:rPr>
              <a:t>, in de juiste zonde trainen naast </a:t>
            </a:r>
            <a:r>
              <a:rPr lang="nl-NL" sz="1200" kern="1200" baseline="0" dirty="0" smtClean="0">
                <a:solidFill>
                  <a:schemeClr val="tx1"/>
                </a:solidFill>
                <a:effectLst/>
                <a:latin typeface="+mn-lt"/>
                <a:ea typeface="+mn-ea"/>
                <a:cs typeface="+mn-cs"/>
              </a:rPr>
              <a:t>kleding, houding, </a:t>
            </a:r>
            <a:r>
              <a:rPr lang="nl-NL" sz="1200" kern="1200" baseline="0" dirty="0" smtClean="0">
                <a:solidFill>
                  <a:schemeClr val="tx1"/>
                </a:solidFill>
                <a:effectLst/>
                <a:latin typeface="+mn-lt"/>
                <a:ea typeface="+mn-ea"/>
                <a:cs typeface="+mn-cs"/>
              </a:rPr>
              <a:t>eten en plannen.</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4</a:t>
            </a:fld>
            <a:endParaRPr lang="nl-NL"/>
          </a:p>
        </p:txBody>
      </p:sp>
    </p:spTree>
    <p:extLst>
      <p:ext uri="{BB962C8B-B14F-4D97-AF65-F5344CB8AC3E}">
        <p14:creationId xmlns:p14="http://schemas.microsoft.com/office/powerpoint/2010/main" val="353323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FC is ingesteld als een koppeling met </a:t>
            </a:r>
            <a:r>
              <a:rPr lang="nl-NL" baseline="0" dirty="0" err="1" smtClean="0"/>
              <a:t>strava</a:t>
            </a:r>
            <a:r>
              <a:rPr lang="nl-NL" baseline="0" dirty="0" smtClean="0"/>
              <a:t> en het overzicht is voor iedereen compleet. En niet te vergeten, je deelt met wie je wil delen. Trainer en buddy is het minimale, met de hele trainingsgroep is dat nog mooier. </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5</a:t>
            </a:fld>
            <a:endParaRPr lang="nl-NL"/>
          </a:p>
        </p:txBody>
      </p:sp>
    </p:spTree>
    <p:extLst>
      <p:ext uri="{BB962C8B-B14F-4D97-AF65-F5344CB8AC3E}">
        <p14:creationId xmlns:p14="http://schemas.microsoft.com/office/powerpoint/2010/main" val="78254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Opmerking dat ik eigenlijk met de handbiker, ik begin de </a:t>
            </a:r>
            <a:r>
              <a:rPr lang="nl-NL" baseline="0" dirty="0" err="1" smtClean="0"/>
              <a:t>trainier</a:t>
            </a:r>
            <a:r>
              <a:rPr lang="nl-NL" baseline="0" dirty="0" smtClean="0"/>
              <a:t>. </a:t>
            </a:r>
            <a:endParaRPr lang="nl-NL" baseline="0" dirty="0" smtClean="0"/>
          </a:p>
          <a:p>
            <a:r>
              <a:rPr lang="nl-NL" baseline="0" dirty="0" smtClean="0"/>
              <a:t>Maar voor we hier op ingaan licht ik graag toe waarom en hoe wij monitoren</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6</a:t>
            </a:fld>
            <a:endParaRPr lang="nl-NL"/>
          </a:p>
        </p:txBody>
      </p:sp>
    </p:spTree>
    <p:extLst>
      <p:ext uri="{BB962C8B-B14F-4D97-AF65-F5344CB8AC3E}">
        <p14:creationId xmlns:p14="http://schemas.microsoft.com/office/powerpoint/2010/main" val="36713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met die wetenschap kan je op de</a:t>
            </a:r>
            <a:r>
              <a:rPr lang="nl-NL" baseline="0" dirty="0" smtClean="0"/>
              <a:t> juiste manier je handbiker begeleiden in de zin van motiveren/stimuleren/afremmen/ingrijpen (bij aankomende ziekte)</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7</a:t>
            </a:fld>
            <a:endParaRPr lang="nl-NL"/>
          </a:p>
        </p:txBody>
      </p:sp>
    </p:spTree>
    <p:extLst>
      <p:ext uri="{BB962C8B-B14F-4D97-AF65-F5344CB8AC3E}">
        <p14:creationId xmlns:p14="http://schemas.microsoft.com/office/powerpoint/2010/main" val="389017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kan per week zien hoeveel</a:t>
            </a:r>
            <a:r>
              <a:rPr lang="nl-NL" baseline="0" dirty="0" smtClean="0"/>
              <a:t> km er getraind is, algemeen beeld, kan ook </a:t>
            </a:r>
            <a:r>
              <a:rPr lang="nl-NL" baseline="0" dirty="0" err="1" smtClean="0"/>
              <a:t>inzoemen</a:t>
            </a:r>
            <a:r>
              <a:rPr lang="nl-NL" baseline="0" dirty="0" smtClean="0"/>
              <a:t> op dag niveau. Samen met de wekelijks training waar je 1 op 1 gesprekken hebt krijg je een totaal beeld. En dat brengt me bij </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8</a:t>
            </a:fld>
            <a:endParaRPr lang="nl-NL"/>
          </a:p>
        </p:txBody>
      </p:sp>
    </p:spTree>
    <p:extLst>
      <p:ext uri="{BB962C8B-B14F-4D97-AF65-F5344CB8AC3E}">
        <p14:creationId xmlns:p14="http://schemas.microsoft.com/office/powerpoint/2010/main" val="308131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kan per week zien hoeveel</a:t>
            </a:r>
            <a:r>
              <a:rPr lang="nl-NL" baseline="0" dirty="0" smtClean="0"/>
              <a:t> km er getraind is, algemeen beeld, kan ook </a:t>
            </a:r>
            <a:r>
              <a:rPr lang="nl-NL" baseline="0" dirty="0" err="1" smtClean="0"/>
              <a:t>inzoemen</a:t>
            </a:r>
            <a:r>
              <a:rPr lang="nl-NL" baseline="0" dirty="0" smtClean="0"/>
              <a:t> op dag niveau. Samen met de wekelijks training waar je 1 op 1 gesprekken hebt krijg je een totaal beeld. En dat brengt me bij </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9</a:t>
            </a:fld>
            <a:endParaRPr lang="nl-NL"/>
          </a:p>
        </p:txBody>
      </p:sp>
    </p:spTree>
    <p:extLst>
      <p:ext uri="{BB962C8B-B14F-4D97-AF65-F5344CB8AC3E}">
        <p14:creationId xmlns:p14="http://schemas.microsoft.com/office/powerpoint/2010/main" val="2297189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En met die wetenschap kan je op de</a:t>
            </a:r>
            <a:r>
              <a:rPr lang="nl-NL" baseline="0" dirty="0" smtClean="0"/>
              <a:t> juiste manier je handbiker begeleiden in de zin van motiveren/stimuleren/afremmen/ingrijpen (bij aankomende ziekte)</a:t>
            </a:r>
            <a:endParaRPr lang="nl-NL" dirty="0"/>
          </a:p>
        </p:txBody>
      </p:sp>
      <p:sp>
        <p:nvSpPr>
          <p:cNvPr id="4" name="Tijdelijke aanduiding voor dianummer 3"/>
          <p:cNvSpPr>
            <a:spLocks noGrp="1"/>
          </p:cNvSpPr>
          <p:nvPr>
            <p:ph type="sldNum" sz="quarter" idx="10"/>
          </p:nvPr>
        </p:nvSpPr>
        <p:spPr/>
        <p:txBody>
          <a:bodyPr/>
          <a:lstStyle/>
          <a:p>
            <a:fld id="{87F1F721-11B2-429A-959F-00B1E1D32B4E}" type="slidenum">
              <a:rPr lang="nl-NL" smtClean="0"/>
              <a:t>10</a:t>
            </a:fld>
            <a:endParaRPr lang="nl-NL"/>
          </a:p>
        </p:txBody>
      </p:sp>
    </p:spTree>
    <p:extLst>
      <p:ext uri="{BB962C8B-B14F-4D97-AF65-F5344CB8AC3E}">
        <p14:creationId xmlns:p14="http://schemas.microsoft.com/office/powerpoint/2010/main" val="265163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7B29C675-86E1-4400-B9D0-E9E5732F6EFE}" type="datetimeFigureOut">
              <a:rPr lang="nl-NL" smtClean="0"/>
              <a:t>12-12-2019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121495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29C675-86E1-4400-B9D0-E9E5732F6EFE}" type="datetimeFigureOut">
              <a:rPr lang="nl-NL" smtClean="0"/>
              <a:t>12-12-2019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203077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29C675-86E1-4400-B9D0-E9E5732F6EFE}" type="datetimeFigureOut">
              <a:rPr lang="nl-NL" smtClean="0"/>
              <a:t>12-12-2019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129963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B29C675-86E1-4400-B9D0-E9E5732F6EFE}" type="datetimeFigureOut">
              <a:rPr lang="nl-NL" smtClean="0"/>
              <a:t>12-12-2019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338283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B29C675-86E1-4400-B9D0-E9E5732F6EFE}" type="datetimeFigureOut">
              <a:rPr lang="nl-NL" smtClean="0"/>
              <a:t>12-12-2019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424278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B29C675-86E1-4400-B9D0-E9E5732F6EFE}" type="datetimeFigureOut">
              <a:rPr lang="nl-NL" smtClean="0"/>
              <a:t>12-12-2019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242412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B29C675-86E1-4400-B9D0-E9E5732F6EFE}" type="datetimeFigureOut">
              <a:rPr lang="nl-NL" smtClean="0"/>
              <a:t>12-12-2019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197354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B29C675-86E1-4400-B9D0-E9E5732F6EFE}" type="datetimeFigureOut">
              <a:rPr lang="nl-NL" smtClean="0"/>
              <a:t>12-12-2019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221974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B29C675-86E1-4400-B9D0-E9E5732F6EFE}" type="datetimeFigureOut">
              <a:rPr lang="nl-NL" smtClean="0"/>
              <a:t>12-12-2019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337877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B29C675-86E1-4400-B9D0-E9E5732F6EFE}" type="datetimeFigureOut">
              <a:rPr lang="nl-NL" smtClean="0"/>
              <a:t>12-12-2019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8698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B29C675-86E1-4400-B9D0-E9E5732F6EFE}" type="datetimeFigureOut">
              <a:rPr lang="nl-NL" smtClean="0"/>
              <a:t>12-12-2019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008CAD5-B817-457A-A651-39F989826ABB}" type="slidenum">
              <a:rPr lang="nl-NL" smtClean="0"/>
              <a:t>‹nr.›</a:t>
            </a:fld>
            <a:endParaRPr lang="nl-NL"/>
          </a:p>
        </p:txBody>
      </p:sp>
    </p:spTree>
    <p:extLst>
      <p:ext uri="{BB962C8B-B14F-4D97-AF65-F5344CB8AC3E}">
        <p14:creationId xmlns:p14="http://schemas.microsoft.com/office/powerpoint/2010/main" val="111158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9C675-86E1-4400-B9D0-E9E5732F6EFE}" type="datetimeFigureOut">
              <a:rPr lang="nl-NL" smtClean="0"/>
              <a:t>12-12-2019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8CAD5-B817-457A-A651-39F989826ABB}" type="slidenum">
              <a:rPr lang="nl-NL" smtClean="0"/>
              <a:t>‹nr.›</a:t>
            </a:fld>
            <a:endParaRPr lang="nl-NL"/>
          </a:p>
        </p:txBody>
      </p:sp>
    </p:spTree>
    <p:extLst>
      <p:ext uri="{BB962C8B-B14F-4D97-AF65-F5344CB8AC3E}">
        <p14:creationId xmlns:p14="http://schemas.microsoft.com/office/powerpoint/2010/main" val="1759259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41113" t="29396" r="33006" b="24427"/>
          <a:stretch/>
        </p:blipFill>
        <p:spPr>
          <a:xfrm>
            <a:off x="10174327" y="82380"/>
            <a:ext cx="1671683" cy="1676972"/>
          </a:xfrm>
          <a:prstGeom prst="rect">
            <a:avLst/>
          </a:prstGeom>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14" y="5016843"/>
            <a:ext cx="1917096" cy="191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1085361" y="2351855"/>
            <a:ext cx="9144000" cy="1127371"/>
          </a:xfrm>
        </p:spPr>
        <p:txBody>
          <a:bodyPr/>
          <a:lstStyle/>
          <a:p>
            <a:r>
              <a:rPr lang="nl-NL" dirty="0" smtClean="0"/>
              <a:t>Monitoring van training</a:t>
            </a:r>
            <a:endParaRPr lang="nl-NL" dirty="0"/>
          </a:p>
        </p:txBody>
      </p:sp>
      <p:sp>
        <p:nvSpPr>
          <p:cNvPr id="3" name="Ondertitel 2"/>
          <p:cNvSpPr>
            <a:spLocks noGrp="1"/>
          </p:cNvSpPr>
          <p:nvPr>
            <p:ph type="subTitle" idx="1"/>
          </p:nvPr>
        </p:nvSpPr>
        <p:spPr>
          <a:xfrm>
            <a:off x="902825" y="1541405"/>
            <a:ext cx="9509073" cy="5044590"/>
          </a:xfrm>
        </p:spPr>
        <p:txBody>
          <a:bodyPr>
            <a:normAutofit/>
          </a:bodyPr>
          <a:lstStyle/>
          <a:p>
            <a:endParaRPr lang="nl-NL" dirty="0"/>
          </a:p>
        </p:txBody>
      </p:sp>
    </p:spTree>
    <p:extLst>
      <p:ext uri="{BB962C8B-B14F-4D97-AF65-F5344CB8AC3E}">
        <p14:creationId xmlns:p14="http://schemas.microsoft.com/office/powerpoint/2010/main" val="3250120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Weten </a:t>
            </a:r>
            <a:r>
              <a:rPr lang="nl-NL" dirty="0" smtClean="0"/>
              <a:t>zetten we om in:</a:t>
            </a:r>
            <a:r>
              <a:rPr lang="nl-NL" dirty="0"/>
              <a:t/>
            </a:r>
            <a:br>
              <a:rPr lang="nl-NL" dirty="0"/>
            </a:br>
            <a:endParaRPr lang="nl-NL" dirty="0"/>
          </a:p>
        </p:txBody>
      </p:sp>
      <p:pic>
        <p:nvPicPr>
          <p:cNvPr id="8" name="Afbeelding 7"/>
          <p:cNvPicPr>
            <a:picLocks noChangeAspect="1"/>
          </p:cNvPicPr>
          <p:nvPr/>
        </p:nvPicPr>
        <p:blipFill>
          <a:blip r:embed="rId3"/>
          <a:stretch>
            <a:fillRect/>
          </a:stretch>
        </p:blipFill>
        <p:spPr>
          <a:xfrm>
            <a:off x="324027" y="4789018"/>
            <a:ext cx="1920406" cy="1914310"/>
          </a:xfrm>
          <a:prstGeom prst="rect">
            <a:avLst/>
          </a:prstGeom>
        </p:spPr>
      </p:pic>
      <p:pic>
        <p:nvPicPr>
          <p:cNvPr id="7" name="Afbeelding 6"/>
          <p:cNvPicPr>
            <a:picLocks noChangeAspect="1"/>
          </p:cNvPicPr>
          <p:nvPr/>
        </p:nvPicPr>
        <p:blipFill>
          <a:blip r:embed="rId4"/>
          <a:stretch>
            <a:fillRect/>
          </a:stretch>
        </p:blipFill>
        <p:spPr>
          <a:xfrm>
            <a:off x="9397564" y="0"/>
            <a:ext cx="2603218" cy="2609314"/>
          </a:xfrm>
          <a:prstGeom prst="rect">
            <a:avLst/>
          </a:prstGeom>
        </p:spPr>
      </p:pic>
      <p:sp>
        <p:nvSpPr>
          <p:cNvPr id="3" name="Tijdelijke aanduiding voor inhoud 2"/>
          <p:cNvSpPr>
            <a:spLocks noGrp="1"/>
          </p:cNvSpPr>
          <p:nvPr>
            <p:ph idx="1"/>
          </p:nvPr>
        </p:nvSpPr>
        <p:spPr/>
        <p:txBody>
          <a:bodyPr>
            <a:normAutofit fontScale="55000" lnSpcReduction="20000"/>
          </a:bodyPr>
          <a:lstStyle/>
          <a:p>
            <a:pPr marL="0" indent="0" algn="ctr">
              <a:buNone/>
            </a:pPr>
            <a:endParaRPr lang="nl-NL" sz="7700" dirty="0" smtClean="0"/>
          </a:p>
          <a:p>
            <a:pPr marL="2400300" lvl="4" indent="-571500"/>
            <a:r>
              <a:rPr lang="nl-NL" sz="6400" dirty="0" smtClean="0"/>
              <a:t>Motiveren</a:t>
            </a:r>
            <a:endParaRPr lang="nl-NL" sz="6400" dirty="0"/>
          </a:p>
          <a:p>
            <a:pPr marL="2400300" lvl="4" indent="-571500"/>
            <a:r>
              <a:rPr lang="nl-NL" sz="6400" dirty="0"/>
              <a:t>Aanmoedigen</a:t>
            </a:r>
          </a:p>
          <a:p>
            <a:pPr marL="2400300" lvl="4" indent="-571500"/>
            <a:r>
              <a:rPr lang="nl-NL" sz="6400" dirty="0"/>
              <a:t>Afremmen</a:t>
            </a:r>
          </a:p>
          <a:p>
            <a:pPr marL="2400300" lvl="4" indent="-571500"/>
            <a:r>
              <a:rPr lang="nl-NL" sz="6400" dirty="0"/>
              <a:t>Bevestigen</a:t>
            </a:r>
          </a:p>
          <a:p>
            <a:pPr marL="2400300" lvl="4" indent="-571500"/>
            <a:r>
              <a:rPr lang="nl-NL" sz="6400" dirty="0"/>
              <a:t>Bijsturen</a:t>
            </a:r>
          </a:p>
          <a:p>
            <a:pPr marL="0" indent="0" algn="ctr">
              <a:buNone/>
            </a:pPr>
            <a:endParaRPr lang="nl-NL" sz="4800" dirty="0" smtClean="0"/>
          </a:p>
          <a:p>
            <a:pPr marL="0" indent="0" algn="ctr">
              <a:buNone/>
            </a:pPr>
            <a:endParaRPr lang="nl-NL" sz="4800" dirty="0"/>
          </a:p>
          <a:p>
            <a:pPr marL="0" indent="0" algn="ctr">
              <a:buNone/>
            </a:pPr>
            <a:r>
              <a:rPr lang="nl-NL" sz="4800" dirty="0" smtClean="0"/>
              <a:t> </a:t>
            </a:r>
            <a:endParaRPr lang="nl-NL" sz="4800" dirty="0"/>
          </a:p>
        </p:txBody>
      </p:sp>
      <p:pic>
        <p:nvPicPr>
          <p:cNvPr id="5" name="Afbeelding 4"/>
          <p:cNvPicPr>
            <a:picLocks noChangeAspect="1"/>
          </p:cNvPicPr>
          <p:nvPr/>
        </p:nvPicPr>
        <p:blipFill>
          <a:blip r:embed="rId5"/>
          <a:stretch>
            <a:fillRect/>
          </a:stretch>
        </p:blipFill>
        <p:spPr>
          <a:xfrm>
            <a:off x="7050795" y="3160364"/>
            <a:ext cx="4817178" cy="3279781"/>
          </a:xfrm>
          <a:prstGeom prst="rect">
            <a:avLst/>
          </a:prstGeom>
        </p:spPr>
      </p:pic>
    </p:spTree>
    <p:extLst>
      <p:ext uri="{BB962C8B-B14F-4D97-AF65-F5344CB8AC3E}">
        <p14:creationId xmlns:p14="http://schemas.microsoft.com/office/powerpoint/2010/main" val="54606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494622" y="440675"/>
            <a:ext cx="6173118" cy="826265"/>
          </a:xfrm>
        </p:spPr>
        <p:txBody>
          <a:bodyPr>
            <a:normAutofit/>
          </a:bodyPr>
          <a:lstStyle/>
          <a:p>
            <a:r>
              <a:rPr lang="nl-NL" sz="4800" dirty="0" smtClean="0">
                <a:latin typeface="+mn-lt"/>
              </a:rPr>
              <a:t>2. Voor de </a:t>
            </a:r>
            <a:r>
              <a:rPr lang="nl-NL" sz="4800" dirty="0" smtClean="0">
                <a:latin typeface="+mn-lt"/>
              </a:rPr>
              <a:t>handbiker</a:t>
            </a:r>
            <a:endParaRPr lang="nl-NL" sz="4800" dirty="0">
              <a:latin typeface="+mn-lt"/>
            </a:endParaRPr>
          </a:p>
        </p:txBody>
      </p:sp>
      <p:sp>
        <p:nvSpPr>
          <p:cNvPr id="3" name="Ondertitel 2"/>
          <p:cNvSpPr>
            <a:spLocks noGrp="1"/>
          </p:cNvSpPr>
          <p:nvPr>
            <p:ph type="subTitle" idx="1"/>
          </p:nvPr>
        </p:nvSpPr>
        <p:spPr>
          <a:xfrm>
            <a:off x="1524000" y="1586429"/>
            <a:ext cx="9144000" cy="4220605"/>
          </a:xfrm>
        </p:spPr>
        <p:txBody>
          <a:bodyPr>
            <a:normAutofit fontScale="40000" lnSpcReduction="20000"/>
          </a:bodyPr>
          <a:lstStyle/>
          <a:p>
            <a:pPr algn="l"/>
            <a:endParaRPr lang="nl-NL" dirty="0" smtClean="0"/>
          </a:p>
          <a:p>
            <a:pPr algn="l"/>
            <a:endParaRPr lang="nl-NL" dirty="0" smtClean="0"/>
          </a:p>
          <a:p>
            <a:pPr marL="800100" lvl="1" indent="-342900" algn="l">
              <a:buFont typeface="Arial" panose="020B0604020202020204" pitchFamily="34" charset="0"/>
              <a:buChar char="•"/>
            </a:pPr>
            <a:r>
              <a:rPr lang="nl-NL" sz="10000" dirty="0" smtClean="0"/>
              <a:t>Inzicht in eigen </a:t>
            </a:r>
            <a:r>
              <a:rPr lang="nl-NL" sz="10000" dirty="0" smtClean="0"/>
              <a:t>prestatie;</a:t>
            </a:r>
            <a:endParaRPr lang="nl-NL" sz="10000" dirty="0" smtClean="0"/>
          </a:p>
          <a:p>
            <a:pPr marL="800100" lvl="1" indent="-342900" algn="l">
              <a:buFont typeface="Arial" panose="020B0604020202020204" pitchFamily="34" charset="0"/>
              <a:buChar char="•"/>
            </a:pPr>
            <a:r>
              <a:rPr lang="nl-NL" sz="10000" dirty="0" smtClean="0"/>
              <a:t>Waardering </a:t>
            </a:r>
            <a:r>
              <a:rPr lang="nl-NL" sz="10000" dirty="0" smtClean="0"/>
              <a:t>van </a:t>
            </a:r>
            <a:r>
              <a:rPr lang="nl-NL" sz="10000" dirty="0" smtClean="0"/>
              <a:t>omgeving;</a:t>
            </a:r>
            <a:endParaRPr lang="nl-NL" sz="10000" dirty="0" smtClean="0"/>
          </a:p>
          <a:p>
            <a:pPr marL="800100" lvl="1" indent="-342900" algn="l">
              <a:buFont typeface="Arial" panose="020B0604020202020204" pitchFamily="34" charset="0"/>
              <a:buChar char="•"/>
            </a:pPr>
            <a:r>
              <a:rPr lang="nl-NL" sz="10000" dirty="0" smtClean="0"/>
              <a:t>Ontwikkelen van gevoel en vertrouwen in eigen </a:t>
            </a:r>
            <a:r>
              <a:rPr lang="nl-NL" sz="10000" dirty="0" smtClean="0"/>
              <a:t>kunnen</a:t>
            </a:r>
            <a:r>
              <a:rPr lang="nl-NL" sz="10000" dirty="0" smtClean="0"/>
              <a:t>;</a:t>
            </a:r>
          </a:p>
          <a:p>
            <a:pPr marL="800100" lvl="1" indent="-342900" algn="l">
              <a:buFont typeface="Arial" panose="020B0604020202020204" pitchFamily="34" charset="0"/>
              <a:buChar char="•"/>
            </a:pPr>
            <a:r>
              <a:rPr lang="nl-NL" sz="10000" dirty="0" smtClean="0"/>
              <a:t>G</a:t>
            </a:r>
            <a:r>
              <a:rPr lang="nl-NL" sz="10000" dirty="0" smtClean="0"/>
              <a:t>roepsaanmoedigingen;</a:t>
            </a:r>
          </a:p>
          <a:p>
            <a:pPr marL="800100" lvl="1" indent="-342900" algn="l">
              <a:buFont typeface="Arial" panose="020B0604020202020204" pitchFamily="34" charset="0"/>
              <a:buChar char="•"/>
            </a:pPr>
            <a:r>
              <a:rPr lang="nl-NL" sz="10000" dirty="0" smtClean="0"/>
              <a:t>Vergelijken met anderen!</a:t>
            </a:r>
          </a:p>
          <a:p>
            <a:pPr marL="800100" lvl="1" indent="-342900" algn="l">
              <a:buFont typeface="Arial" panose="020B0604020202020204" pitchFamily="34" charset="0"/>
              <a:buChar char="•"/>
            </a:pPr>
            <a:r>
              <a:rPr lang="nl-NL" sz="9600" dirty="0"/>
              <a:t>Vergelijken met eigen </a:t>
            </a:r>
            <a:r>
              <a:rPr lang="nl-NL" sz="9600" dirty="0" smtClean="0"/>
              <a:t>prestaties;</a:t>
            </a:r>
            <a:endParaRPr lang="nl-NL" sz="9600" dirty="0"/>
          </a:p>
          <a:p>
            <a:pPr lvl="1" algn="l"/>
            <a:endParaRPr lang="nl-NL" sz="6400" dirty="0" smtClean="0"/>
          </a:p>
          <a:p>
            <a:pPr marL="800100" lvl="1" indent="-342900" algn="l">
              <a:buFont typeface="Arial" panose="020B0604020202020204" pitchFamily="34" charset="0"/>
              <a:buChar char="•"/>
            </a:pPr>
            <a:endParaRPr 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41113" t="29396" r="33006" b="24427"/>
          <a:stretch/>
        </p:blipFill>
        <p:spPr>
          <a:xfrm>
            <a:off x="9375353" y="82380"/>
            <a:ext cx="2470657" cy="2478474"/>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14" y="5016843"/>
            <a:ext cx="1917096" cy="191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4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02535" y="671980"/>
            <a:ext cx="6467497" cy="1432194"/>
          </a:xfrm>
        </p:spPr>
        <p:txBody>
          <a:bodyPr>
            <a:normAutofit/>
          </a:bodyPr>
          <a:lstStyle/>
          <a:p>
            <a:pPr marL="800100" lvl="1" indent="-342900" algn="l">
              <a:buFont typeface="Arial" panose="020B0604020202020204" pitchFamily="34" charset="0"/>
              <a:buChar char="•"/>
            </a:pPr>
            <a:endParaRPr lang="nl-NL" dirty="0"/>
          </a:p>
          <a:p>
            <a:pPr lvl="1" algn="l"/>
            <a:endParaRPr 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41113" t="29396" r="33006" b="24427"/>
          <a:stretch/>
        </p:blipFill>
        <p:spPr>
          <a:xfrm>
            <a:off x="9242853" y="82380"/>
            <a:ext cx="2603158" cy="2611394"/>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14" y="5016843"/>
            <a:ext cx="1917096" cy="191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p:cNvPicPr>
            <a:picLocks noChangeAspect="1"/>
          </p:cNvPicPr>
          <p:nvPr/>
        </p:nvPicPr>
        <p:blipFill>
          <a:blip r:embed="rId5"/>
          <a:stretch>
            <a:fillRect/>
          </a:stretch>
        </p:blipFill>
        <p:spPr>
          <a:xfrm>
            <a:off x="1002535" y="1140032"/>
            <a:ext cx="10224134" cy="5112067"/>
          </a:xfrm>
          <a:prstGeom prst="rect">
            <a:avLst/>
          </a:prstGeom>
        </p:spPr>
      </p:pic>
    </p:spTree>
    <p:extLst>
      <p:ext uri="{BB962C8B-B14F-4D97-AF65-F5344CB8AC3E}">
        <p14:creationId xmlns:p14="http://schemas.microsoft.com/office/powerpoint/2010/main" val="3501850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502" y="461303"/>
            <a:ext cx="9144000" cy="926774"/>
          </a:xfrm>
        </p:spPr>
        <p:txBody>
          <a:bodyPr>
            <a:normAutofit/>
          </a:bodyPr>
          <a:lstStyle/>
          <a:p>
            <a:r>
              <a:rPr lang="nl-NL" sz="4400" dirty="0" smtClean="0">
                <a:latin typeface="+mn-lt"/>
              </a:rPr>
              <a:t>3. Onderzoek</a:t>
            </a:r>
            <a:endParaRPr lang="nl-NL" sz="4400" dirty="0">
              <a:latin typeface="+mn-lt"/>
            </a:endParaRPr>
          </a:p>
        </p:txBody>
      </p:sp>
      <p:sp>
        <p:nvSpPr>
          <p:cNvPr id="3" name="Ondertitel 2"/>
          <p:cNvSpPr>
            <a:spLocks noGrp="1"/>
          </p:cNvSpPr>
          <p:nvPr>
            <p:ph type="subTitle" idx="1"/>
          </p:nvPr>
        </p:nvSpPr>
        <p:spPr>
          <a:xfrm>
            <a:off x="1388125" y="2214390"/>
            <a:ext cx="9279875" cy="3043410"/>
          </a:xfrm>
        </p:spPr>
        <p:txBody>
          <a:bodyPr>
            <a:normAutofit/>
          </a:bodyPr>
          <a:lstStyle/>
          <a:p>
            <a:pPr marL="571500" indent="-571500" algn="l">
              <a:buFont typeface="Arial" panose="020B0604020202020204" pitchFamily="34" charset="0"/>
              <a:buChar char="•"/>
            </a:pPr>
            <a:r>
              <a:rPr lang="nl-NL" sz="4000" dirty="0" smtClean="0"/>
              <a:t>Hoe wordt er </a:t>
            </a:r>
            <a:r>
              <a:rPr lang="nl-NL" sz="4000" dirty="0" smtClean="0"/>
              <a:t>getraind?</a:t>
            </a:r>
            <a:endParaRPr lang="nl-NL" sz="4000" dirty="0" smtClean="0"/>
          </a:p>
          <a:p>
            <a:pPr marL="571500" indent="-571500" algn="l">
              <a:buFont typeface="Arial" panose="020B0604020202020204" pitchFamily="34" charset="0"/>
              <a:buChar char="•"/>
            </a:pPr>
            <a:r>
              <a:rPr lang="nl-NL" sz="4000" dirty="0" smtClean="0"/>
              <a:t>Hoeveel training is </a:t>
            </a:r>
            <a:r>
              <a:rPr lang="nl-NL" sz="4000" dirty="0" smtClean="0"/>
              <a:t>voldoende?</a:t>
            </a:r>
            <a:endParaRPr lang="nl-NL" sz="4000" dirty="0" smtClean="0"/>
          </a:p>
          <a:p>
            <a:pPr marL="571500" indent="-571500" algn="l">
              <a:buFont typeface="Arial" panose="020B0604020202020204" pitchFamily="34" charset="0"/>
              <a:buChar char="•"/>
            </a:pPr>
            <a:r>
              <a:rPr lang="nl-NL" sz="4000" dirty="0" smtClean="0"/>
              <a:t>Wat zijn de </a:t>
            </a:r>
            <a:r>
              <a:rPr lang="nl-NL" sz="4000" dirty="0" smtClean="0"/>
              <a:t>effecten?</a:t>
            </a:r>
            <a:endParaRPr lang="nl-NL" sz="4000" dirty="0" smtClean="0"/>
          </a:p>
          <a:p>
            <a:endParaRPr lang="nl-NL" sz="4800" dirty="0" smtClean="0"/>
          </a:p>
          <a:p>
            <a:endParaRPr lang="nl-NL" sz="4800" dirty="0" smtClean="0"/>
          </a:p>
          <a:p>
            <a:endParaRPr lang="nl-NL" sz="4800" dirty="0" smtClean="0"/>
          </a:p>
          <a:p>
            <a:endParaRPr lang="nl-NL" dirty="0" smtClean="0"/>
          </a:p>
          <a:p>
            <a:endParaRPr 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41113" t="29396" r="33006" b="24427"/>
          <a:stretch/>
        </p:blipFill>
        <p:spPr>
          <a:xfrm>
            <a:off x="9638923" y="140294"/>
            <a:ext cx="2232287" cy="2239350"/>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14" y="5016843"/>
            <a:ext cx="1917096" cy="191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09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785156" cy="3872708"/>
          </a:xfrm>
          <a:prstGeom prst="rect">
            <a:avLst/>
          </a:prstGeom>
        </p:spPr>
      </p:pic>
      <p:sp>
        <p:nvSpPr>
          <p:cNvPr id="2" name="Titel 1"/>
          <p:cNvSpPr>
            <a:spLocks noGrp="1"/>
          </p:cNvSpPr>
          <p:nvPr>
            <p:ph type="ctrTitle"/>
          </p:nvPr>
        </p:nvSpPr>
        <p:spPr>
          <a:xfrm>
            <a:off x="6400799" y="201880"/>
            <a:ext cx="4607627" cy="1911927"/>
          </a:xfrm>
        </p:spPr>
        <p:txBody>
          <a:bodyPr>
            <a:normAutofit/>
          </a:bodyPr>
          <a:lstStyle/>
          <a:p>
            <a:r>
              <a:rPr lang="nl-NL" dirty="0" smtClean="0">
                <a:latin typeface="+mn-lt"/>
              </a:rPr>
              <a:t>2011</a:t>
            </a:r>
            <a:br>
              <a:rPr lang="nl-NL" dirty="0" smtClean="0">
                <a:latin typeface="+mn-lt"/>
              </a:rPr>
            </a:br>
            <a:r>
              <a:rPr lang="nl-NL" dirty="0" smtClean="0">
                <a:latin typeface="+mn-lt"/>
              </a:rPr>
              <a:t> </a:t>
            </a:r>
            <a:r>
              <a:rPr lang="nl-NL" dirty="0" err="1" smtClean="0">
                <a:latin typeface="+mn-lt"/>
              </a:rPr>
              <a:t>Alpe</a:t>
            </a:r>
            <a:r>
              <a:rPr lang="nl-NL" dirty="0" smtClean="0">
                <a:latin typeface="+mn-lt"/>
              </a:rPr>
              <a:t> </a:t>
            </a:r>
            <a:r>
              <a:rPr lang="nl-NL" dirty="0" err="1" smtClean="0">
                <a:latin typeface="+mn-lt"/>
              </a:rPr>
              <a:t>d’Huez</a:t>
            </a:r>
            <a:endParaRPr lang="nl-NL" dirty="0">
              <a:latin typeface="+mn-lt"/>
            </a:endParaRPr>
          </a:p>
        </p:txBody>
      </p:sp>
      <p:sp>
        <p:nvSpPr>
          <p:cNvPr id="3" name="Ondertitel 2"/>
          <p:cNvSpPr>
            <a:spLocks noGrp="1"/>
          </p:cNvSpPr>
          <p:nvPr>
            <p:ph type="subTitle" idx="1"/>
          </p:nvPr>
        </p:nvSpPr>
        <p:spPr>
          <a:xfrm>
            <a:off x="1388125" y="2214390"/>
            <a:ext cx="9279875" cy="3043410"/>
          </a:xfrm>
        </p:spPr>
        <p:txBody>
          <a:bodyPr>
            <a:normAutofit/>
          </a:bodyPr>
          <a:lstStyle/>
          <a:p>
            <a:endParaRPr lang="nl-NL" sz="4800" dirty="0" smtClean="0"/>
          </a:p>
          <a:p>
            <a:endParaRPr lang="nl-NL" sz="4800" dirty="0" smtClean="0"/>
          </a:p>
          <a:p>
            <a:endParaRPr lang="nl-NL" dirty="0" smtClean="0"/>
          </a:p>
          <a:p>
            <a:endParaRPr lang="nl-NL"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5156" y="2569120"/>
            <a:ext cx="6406844" cy="4288880"/>
          </a:xfrm>
          <a:prstGeom prst="rect">
            <a:avLst/>
          </a:prstGeom>
        </p:spPr>
      </p:pic>
    </p:spTree>
    <p:extLst>
      <p:ext uri="{BB962C8B-B14F-4D97-AF65-F5344CB8AC3E}">
        <p14:creationId xmlns:p14="http://schemas.microsoft.com/office/powerpoint/2010/main" val="143670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502" y="461303"/>
            <a:ext cx="9144000" cy="926774"/>
          </a:xfrm>
        </p:spPr>
        <p:txBody>
          <a:bodyPr/>
          <a:lstStyle/>
          <a:p>
            <a:endParaRPr lang="nl-NL" dirty="0"/>
          </a:p>
        </p:txBody>
      </p:sp>
      <p:sp>
        <p:nvSpPr>
          <p:cNvPr id="3" name="Ondertitel 2"/>
          <p:cNvSpPr>
            <a:spLocks noGrp="1"/>
          </p:cNvSpPr>
          <p:nvPr>
            <p:ph type="subTitle" idx="1"/>
          </p:nvPr>
        </p:nvSpPr>
        <p:spPr>
          <a:xfrm>
            <a:off x="1388125" y="2214390"/>
            <a:ext cx="9279875" cy="3043410"/>
          </a:xfrm>
        </p:spPr>
        <p:txBody>
          <a:bodyPr>
            <a:normAutofit/>
          </a:bodyPr>
          <a:lstStyle/>
          <a:p>
            <a:endParaRPr lang="nl-NL" sz="4800" dirty="0" smtClean="0"/>
          </a:p>
          <a:p>
            <a:endParaRPr lang="nl-NL" sz="4800" dirty="0" smtClean="0"/>
          </a:p>
          <a:p>
            <a:endParaRPr lang="nl-NL" sz="4800" dirty="0" smtClean="0"/>
          </a:p>
          <a:p>
            <a:endParaRPr lang="nl-NL" dirty="0" smtClean="0"/>
          </a:p>
          <a:p>
            <a:endParaRPr lang="nl-NL"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125" y="0"/>
            <a:ext cx="9279875" cy="6959907"/>
          </a:xfrm>
          <a:prstGeom prst="rect">
            <a:avLst/>
          </a:prstGeom>
        </p:spPr>
      </p:pic>
    </p:spTree>
    <p:extLst>
      <p:ext uri="{BB962C8B-B14F-4D97-AF65-F5344CB8AC3E}">
        <p14:creationId xmlns:p14="http://schemas.microsoft.com/office/powerpoint/2010/main" val="118831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0432" y="2042319"/>
            <a:ext cx="9144000" cy="2387600"/>
          </a:xfrm>
        </p:spPr>
        <p:txBody>
          <a:bodyPr/>
          <a:lstStyle/>
          <a:p>
            <a:r>
              <a:rPr lang="nl-NL" dirty="0" smtClean="0"/>
              <a:t>Op naar weer een mooi Battlejaar 2020 met elkaar</a:t>
            </a:r>
            <a:endParaRPr lang="nl-NL" dirty="0"/>
          </a:p>
        </p:txBody>
      </p:sp>
      <p:sp>
        <p:nvSpPr>
          <p:cNvPr id="3" name="Ondertitel 2"/>
          <p:cNvSpPr>
            <a:spLocks noGrp="1"/>
          </p:cNvSpPr>
          <p:nvPr>
            <p:ph type="subTitle" idx="1"/>
          </p:nvPr>
        </p:nvSpPr>
        <p:spPr>
          <a:xfrm>
            <a:off x="1524000" y="2170323"/>
            <a:ext cx="9144000" cy="3087477"/>
          </a:xfrm>
        </p:spPr>
        <p:txBody>
          <a:bodyPr/>
          <a:lstStyle/>
          <a:p>
            <a:endParaRPr 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41113" t="29396" r="33006" b="24427"/>
          <a:stretch/>
        </p:blipFill>
        <p:spPr>
          <a:xfrm>
            <a:off x="9749927" y="82381"/>
            <a:ext cx="2096083" cy="2102714"/>
          </a:xfrm>
          <a:prstGeom prst="rect">
            <a:avLst/>
          </a:prstGeom>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914" y="5016843"/>
            <a:ext cx="1917096" cy="191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49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Zone indeling</a:t>
            </a:r>
            <a:endParaRPr lang="nl-NL" dirty="0"/>
          </a:p>
        </p:txBody>
      </p:sp>
      <p:pic>
        <p:nvPicPr>
          <p:cNvPr id="7" name="Afbeelding 6"/>
          <p:cNvPicPr>
            <a:picLocks noChangeAspect="1"/>
          </p:cNvPicPr>
          <p:nvPr/>
        </p:nvPicPr>
        <p:blipFill>
          <a:blip r:embed="rId3"/>
          <a:stretch>
            <a:fillRect/>
          </a:stretch>
        </p:blipFill>
        <p:spPr>
          <a:xfrm>
            <a:off x="10099316" y="1"/>
            <a:ext cx="1901466" cy="1905918"/>
          </a:xfrm>
          <a:prstGeom prst="rect">
            <a:avLst/>
          </a:prstGeom>
        </p:spPr>
      </p:pic>
      <p:pic>
        <p:nvPicPr>
          <p:cNvPr id="8" name="Afbeelding 7"/>
          <p:cNvPicPr>
            <a:picLocks noChangeAspect="1"/>
          </p:cNvPicPr>
          <p:nvPr/>
        </p:nvPicPr>
        <p:blipFill>
          <a:blip r:embed="rId4"/>
          <a:stretch>
            <a:fillRect/>
          </a:stretch>
        </p:blipFill>
        <p:spPr>
          <a:xfrm>
            <a:off x="324027" y="4789018"/>
            <a:ext cx="1920406" cy="1914310"/>
          </a:xfrm>
          <a:prstGeom prst="rect">
            <a:avLst/>
          </a:prstGeom>
        </p:spPr>
      </p:pic>
      <p:pic>
        <p:nvPicPr>
          <p:cNvPr id="11" name="Tijdelijke aanduiding voor inhoud 10"/>
          <p:cNvPicPr>
            <a:picLocks noGrp="1" noChangeAspect="1"/>
          </p:cNvPicPr>
          <p:nvPr>
            <p:ph idx="1"/>
          </p:nvPr>
        </p:nvPicPr>
        <p:blipFill>
          <a:blip r:embed="rId5"/>
          <a:stretch>
            <a:fillRect/>
          </a:stretch>
        </p:blipFill>
        <p:spPr>
          <a:xfrm>
            <a:off x="1580377" y="1825625"/>
            <a:ext cx="9031246" cy="4351338"/>
          </a:xfrm>
          <a:prstGeom prst="rect">
            <a:avLst/>
          </a:prstGeom>
        </p:spPr>
      </p:pic>
    </p:spTree>
    <p:extLst>
      <p:ext uri="{BB962C8B-B14F-4D97-AF65-F5344CB8AC3E}">
        <p14:creationId xmlns:p14="http://schemas.microsoft.com/office/powerpoint/2010/main" val="2223221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324027" y="4789018"/>
            <a:ext cx="1920406" cy="1914310"/>
          </a:xfrm>
          <a:prstGeom prst="rect">
            <a:avLst/>
          </a:prstGeom>
        </p:spPr>
      </p:pic>
      <p:sp>
        <p:nvSpPr>
          <p:cNvPr id="2" name="Titel 1"/>
          <p:cNvSpPr>
            <a:spLocks noGrp="1"/>
          </p:cNvSpPr>
          <p:nvPr>
            <p:ph type="title"/>
          </p:nvPr>
        </p:nvSpPr>
        <p:spPr/>
        <p:txBody>
          <a:bodyPr/>
          <a:lstStyle/>
          <a:p>
            <a:r>
              <a:rPr lang="nl-NL" dirty="0" smtClean="0"/>
              <a:t>Trainingsschema</a:t>
            </a:r>
            <a:endParaRPr lang="nl-NL" dirty="0"/>
          </a:p>
        </p:txBody>
      </p:sp>
      <p:pic>
        <p:nvPicPr>
          <p:cNvPr id="7" name="Afbeelding 6"/>
          <p:cNvPicPr>
            <a:picLocks noChangeAspect="1"/>
          </p:cNvPicPr>
          <p:nvPr/>
        </p:nvPicPr>
        <p:blipFill>
          <a:blip r:embed="rId4"/>
          <a:stretch>
            <a:fillRect/>
          </a:stretch>
        </p:blipFill>
        <p:spPr>
          <a:xfrm>
            <a:off x="9725695" y="1"/>
            <a:ext cx="2308137" cy="2313542"/>
          </a:xfrm>
          <a:prstGeom prst="rect">
            <a:avLst/>
          </a:prstGeom>
        </p:spPr>
      </p:pic>
      <p:pic>
        <p:nvPicPr>
          <p:cNvPr id="4" name="Tijdelijke aanduiding voor inhoud 3"/>
          <p:cNvPicPr>
            <a:picLocks noGrp="1" noChangeAspect="1"/>
          </p:cNvPicPr>
          <p:nvPr>
            <p:ph idx="1"/>
          </p:nvPr>
        </p:nvPicPr>
        <p:blipFill>
          <a:blip r:embed="rId5"/>
          <a:stretch>
            <a:fillRect/>
          </a:stretch>
        </p:blipFill>
        <p:spPr>
          <a:xfrm>
            <a:off x="2546430" y="1825624"/>
            <a:ext cx="6634117" cy="4679339"/>
          </a:xfrm>
          <a:prstGeom prst="rect">
            <a:avLst/>
          </a:prstGeom>
        </p:spPr>
      </p:pic>
    </p:spTree>
    <p:extLst>
      <p:ext uri="{BB962C8B-B14F-4D97-AF65-F5344CB8AC3E}">
        <p14:creationId xmlns:p14="http://schemas.microsoft.com/office/powerpoint/2010/main" val="4195118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324027" y="4789018"/>
            <a:ext cx="1920406" cy="1914310"/>
          </a:xfrm>
          <a:prstGeom prst="rect">
            <a:avLst/>
          </a:prstGeom>
        </p:spPr>
      </p:pic>
      <p:pic>
        <p:nvPicPr>
          <p:cNvPr id="9" name="Afbeelding 8"/>
          <p:cNvPicPr>
            <a:picLocks noChangeAspect="1"/>
          </p:cNvPicPr>
          <p:nvPr/>
        </p:nvPicPr>
        <p:blipFill>
          <a:blip r:embed="rId4"/>
          <a:stretch>
            <a:fillRect/>
          </a:stretch>
        </p:blipFill>
        <p:spPr>
          <a:xfrm>
            <a:off x="8349788" y="2423538"/>
            <a:ext cx="1837094" cy="1552916"/>
          </a:xfrm>
          <a:prstGeom prst="rect">
            <a:avLst/>
          </a:prstGeom>
        </p:spPr>
      </p:pic>
      <p:sp>
        <p:nvSpPr>
          <p:cNvPr id="2" name="Titel 1"/>
          <p:cNvSpPr>
            <a:spLocks noGrp="1"/>
          </p:cNvSpPr>
          <p:nvPr>
            <p:ph type="title"/>
          </p:nvPr>
        </p:nvSpPr>
        <p:spPr>
          <a:xfrm>
            <a:off x="1211854" y="365125"/>
            <a:ext cx="10141945" cy="175509"/>
          </a:xfrm>
        </p:spPr>
        <p:txBody>
          <a:bodyPr>
            <a:normAutofit fontScale="90000"/>
          </a:bodyPr>
          <a:lstStyle/>
          <a:p>
            <a:endParaRPr lang="nl-NL" dirty="0"/>
          </a:p>
        </p:txBody>
      </p:sp>
      <p:pic>
        <p:nvPicPr>
          <p:cNvPr id="7" name="Afbeelding 6"/>
          <p:cNvPicPr>
            <a:picLocks noChangeAspect="1"/>
          </p:cNvPicPr>
          <p:nvPr/>
        </p:nvPicPr>
        <p:blipFill>
          <a:blip r:embed="rId5"/>
          <a:stretch>
            <a:fillRect/>
          </a:stretch>
        </p:blipFill>
        <p:spPr>
          <a:xfrm>
            <a:off x="9692644" y="0"/>
            <a:ext cx="2308137" cy="2313542"/>
          </a:xfrm>
          <a:prstGeom prst="rect">
            <a:avLst/>
          </a:prstGeom>
        </p:spPr>
      </p:pic>
      <p:pic>
        <p:nvPicPr>
          <p:cNvPr id="4" name="Tijdelijke aanduiding voor inhoud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752326" y="766857"/>
            <a:ext cx="4838296" cy="4838296"/>
          </a:xfrm>
        </p:spPr>
      </p:pic>
      <p:pic>
        <p:nvPicPr>
          <p:cNvPr id="5" name="Afbeelding 4"/>
          <p:cNvPicPr>
            <a:picLocks noChangeAspect="1"/>
          </p:cNvPicPr>
          <p:nvPr/>
        </p:nvPicPr>
        <p:blipFill>
          <a:blip r:embed="rId7"/>
          <a:stretch>
            <a:fillRect/>
          </a:stretch>
        </p:blipFill>
        <p:spPr>
          <a:xfrm>
            <a:off x="707131" y="2235300"/>
            <a:ext cx="1929391" cy="1929391"/>
          </a:xfrm>
          <a:prstGeom prst="rect">
            <a:avLst/>
          </a:prstGeom>
        </p:spPr>
      </p:pic>
    </p:spTree>
    <p:extLst>
      <p:ext uri="{BB962C8B-B14F-4D97-AF65-F5344CB8AC3E}">
        <p14:creationId xmlns:p14="http://schemas.microsoft.com/office/powerpoint/2010/main" val="384671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324027" y="4789018"/>
            <a:ext cx="1920406" cy="1914310"/>
          </a:xfrm>
          <a:prstGeom prst="rect">
            <a:avLst/>
          </a:prstGeom>
        </p:spPr>
      </p:pic>
      <p:sp>
        <p:nvSpPr>
          <p:cNvPr id="11" name="Titel 10"/>
          <p:cNvSpPr>
            <a:spLocks noGrp="1"/>
          </p:cNvSpPr>
          <p:nvPr>
            <p:ph type="ctrTitle"/>
          </p:nvPr>
        </p:nvSpPr>
        <p:spPr/>
        <p:txBody>
          <a:bodyPr/>
          <a:lstStyle/>
          <a:p>
            <a:endParaRPr lang="nl-NL"/>
          </a:p>
        </p:txBody>
      </p:sp>
      <p:sp>
        <p:nvSpPr>
          <p:cNvPr id="12" name="Ondertitel 11"/>
          <p:cNvSpPr>
            <a:spLocks noGrp="1"/>
          </p:cNvSpPr>
          <p:nvPr>
            <p:ph type="subTitle" idx="1"/>
          </p:nvPr>
        </p:nvSpPr>
        <p:spPr/>
        <p:txBody>
          <a:bodyPr/>
          <a:lstStyle/>
          <a:p>
            <a:endParaRPr lang="nl-NL"/>
          </a:p>
        </p:txBody>
      </p:sp>
      <p:pic>
        <p:nvPicPr>
          <p:cNvPr id="7" name="Afbeelding 6"/>
          <p:cNvPicPr>
            <a:picLocks noChangeAspect="1"/>
          </p:cNvPicPr>
          <p:nvPr/>
        </p:nvPicPr>
        <p:blipFill>
          <a:blip r:embed="rId4"/>
          <a:stretch>
            <a:fillRect/>
          </a:stretch>
        </p:blipFill>
        <p:spPr>
          <a:xfrm>
            <a:off x="9692644" y="0"/>
            <a:ext cx="2308137" cy="2313542"/>
          </a:xfrm>
          <a:prstGeom prst="rect">
            <a:avLst/>
          </a:prstGeom>
        </p:spPr>
      </p:pic>
      <p:pic>
        <p:nvPicPr>
          <p:cNvPr id="3" name="Afbeelding 2"/>
          <p:cNvPicPr>
            <a:picLocks noChangeAspect="1"/>
          </p:cNvPicPr>
          <p:nvPr/>
        </p:nvPicPr>
        <p:blipFill>
          <a:blip r:embed="rId5"/>
          <a:stretch>
            <a:fillRect/>
          </a:stretch>
        </p:blipFill>
        <p:spPr>
          <a:xfrm>
            <a:off x="3392993" y="4030058"/>
            <a:ext cx="4810161" cy="1012024"/>
          </a:xfrm>
          <a:prstGeom prst="rect">
            <a:avLst/>
          </a:prstGeom>
        </p:spPr>
      </p:pic>
      <p:sp>
        <p:nvSpPr>
          <p:cNvPr id="6" name="PIJL-OMLAAG 5"/>
          <p:cNvSpPr/>
          <p:nvPr/>
        </p:nvSpPr>
        <p:spPr>
          <a:xfrm>
            <a:off x="5310129" y="1621255"/>
            <a:ext cx="1211856" cy="16617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46109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324027" y="4789018"/>
            <a:ext cx="1920406" cy="1914310"/>
          </a:xfrm>
          <a:prstGeom prst="rect">
            <a:avLst/>
          </a:prstGeom>
        </p:spPr>
      </p:pic>
      <p:sp>
        <p:nvSpPr>
          <p:cNvPr id="2" name="Titel 1"/>
          <p:cNvSpPr>
            <a:spLocks noGrp="1"/>
          </p:cNvSpPr>
          <p:nvPr>
            <p:ph type="title"/>
          </p:nvPr>
        </p:nvSpPr>
        <p:spPr/>
        <p:txBody>
          <a:bodyPr/>
          <a:lstStyle/>
          <a:p>
            <a:r>
              <a:rPr lang="nl-NL" dirty="0" smtClean="0"/>
              <a:t>Waarom is monitoren van belang?</a:t>
            </a:r>
            <a:endParaRPr lang="nl-NL" dirty="0"/>
          </a:p>
        </p:txBody>
      </p:sp>
      <p:pic>
        <p:nvPicPr>
          <p:cNvPr id="7" name="Afbeelding 6"/>
          <p:cNvPicPr>
            <a:picLocks noChangeAspect="1"/>
          </p:cNvPicPr>
          <p:nvPr/>
        </p:nvPicPr>
        <p:blipFill>
          <a:blip r:embed="rId4"/>
          <a:stretch>
            <a:fillRect/>
          </a:stretch>
        </p:blipFill>
        <p:spPr>
          <a:xfrm>
            <a:off x="9802555" y="0"/>
            <a:ext cx="2198226" cy="2203373"/>
          </a:xfrm>
          <a:prstGeom prst="rect">
            <a:avLst/>
          </a:prstGeom>
        </p:spPr>
      </p:pic>
      <p:sp>
        <p:nvSpPr>
          <p:cNvPr id="3" name="Tijdelijke aanduiding voor inhoud 2"/>
          <p:cNvSpPr>
            <a:spLocks noGrp="1"/>
          </p:cNvSpPr>
          <p:nvPr>
            <p:ph idx="1"/>
          </p:nvPr>
        </p:nvSpPr>
        <p:spPr>
          <a:xfrm>
            <a:off x="838200" y="2609313"/>
            <a:ext cx="10515600" cy="3567649"/>
          </a:xfrm>
        </p:spPr>
        <p:txBody>
          <a:bodyPr/>
          <a:lstStyle/>
          <a:p>
            <a:pPr marL="514350" indent="-514350">
              <a:buFont typeface="+mj-lt"/>
              <a:buAutoNum type="arabicPeriod"/>
            </a:pPr>
            <a:r>
              <a:rPr lang="nl-NL" dirty="0" smtClean="0"/>
              <a:t>De trainer/buddy</a:t>
            </a:r>
          </a:p>
          <a:p>
            <a:pPr marL="514350" indent="-514350">
              <a:buFont typeface="+mj-lt"/>
              <a:buAutoNum type="arabicPeriod"/>
            </a:pPr>
            <a:r>
              <a:rPr lang="nl-NL" dirty="0" smtClean="0"/>
              <a:t>De handbiker</a:t>
            </a:r>
          </a:p>
          <a:p>
            <a:pPr marL="514350" indent="-514350">
              <a:buFont typeface="+mj-lt"/>
              <a:buAutoNum type="arabicPeriod"/>
            </a:pPr>
            <a:r>
              <a:rPr lang="nl-NL" dirty="0" smtClean="0"/>
              <a:t>Onderzoek van de HandbikeBattle</a:t>
            </a:r>
          </a:p>
        </p:txBody>
      </p:sp>
    </p:spTree>
    <p:extLst>
      <p:ext uri="{BB962C8B-B14F-4D97-AF65-F5344CB8AC3E}">
        <p14:creationId xmlns:p14="http://schemas.microsoft.com/office/powerpoint/2010/main" val="1772961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Voor de trainer/begeleider/buddy</a:t>
            </a:r>
            <a:endParaRPr lang="nl-NL" dirty="0"/>
          </a:p>
        </p:txBody>
      </p:sp>
      <p:pic>
        <p:nvPicPr>
          <p:cNvPr id="8" name="Afbeelding 7"/>
          <p:cNvPicPr>
            <a:picLocks noChangeAspect="1"/>
          </p:cNvPicPr>
          <p:nvPr/>
        </p:nvPicPr>
        <p:blipFill>
          <a:blip r:embed="rId3"/>
          <a:stretch>
            <a:fillRect/>
          </a:stretch>
        </p:blipFill>
        <p:spPr>
          <a:xfrm>
            <a:off x="324027" y="4789018"/>
            <a:ext cx="1920406" cy="1914310"/>
          </a:xfrm>
          <a:prstGeom prst="rect">
            <a:avLst/>
          </a:prstGeom>
        </p:spPr>
      </p:pic>
      <p:pic>
        <p:nvPicPr>
          <p:cNvPr id="7" name="Afbeelding 6"/>
          <p:cNvPicPr>
            <a:picLocks noChangeAspect="1"/>
          </p:cNvPicPr>
          <p:nvPr/>
        </p:nvPicPr>
        <p:blipFill>
          <a:blip r:embed="rId4"/>
          <a:stretch>
            <a:fillRect/>
          </a:stretch>
        </p:blipFill>
        <p:spPr>
          <a:xfrm>
            <a:off x="9956613" y="0"/>
            <a:ext cx="2121287" cy="2126255"/>
          </a:xfrm>
          <a:prstGeom prst="rect">
            <a:avLst/>
          </a:prstGeom>
        </p:spPr>
      </p:pic>
      <p:sp>
        <p:nvSpPr>
          <p:cNvPr id="3" name="Tijdelijke aanduiding voor inhoud 2"/>
          <p:cNvSpPr>
            <a:spLocks noGrp="1"/>
          </p:cNvSpPr>
          <p:nvPr>
            <p:ph idx="1"/>
          </p:nvPr>
        </p:nvSpPr>
        <p:spPr/>
        <p:txBody>
          <a:bodyPr>
            <a:normAutofit fontScale="62500" lnSpcReduction="20000"/>
          </a:bodyPr>
          <a:lstStyle/>
          <a:p>
            <a:pPr marL="0" indent="0" algn="ctr">
              <a:buNone/>
            </a:pPr>
            <a:endParaRPr lang="nl-NL" sz="4800" dirty="0" smtClean="0"/>
          </a:p>
          <a:p>
            <a:pPr marL="0" indent="0" algn="ctr">
              <a:buNone/>
            </a:pPr>
            <a:endParaRPr lang="nl-NL" sz="4800" dirty="0"/>
          </a:p>
          <a:p>
            <a:pPr marL="0" indent="0" algn="ctr">
              <a:buNone/>
            </a:pPr>
            <a:r>
              <a:rPr lang="nl-NL" sz="4800" dirty="0" smtClean="0"/>
              <a:t>Trainen </a:t>
            </a:r>
            <a:endParaRPr lang="nl-NL" sz="4800" dirty="0" smtClean="0"/>
          </a:p>
          <a:p>
            <a:pPr marL="0" indent="0" algn="ctr">
              <a:buNone/>
            </a:pPr>
            <a:endParaRPr lang="nl-NL" sz="4800" dirty="0" smtClean="0"/>
          </a:p>
          <a:p>
            <a:pPr marL="0" indent="0" algn="ctr">
              <a:buNone/>
            </a:pPr>
            <a:r>
              <a:rPr lang="nl-NL" sz="4800" dirty="0" smtClean="0"/>
              <a:t>+ </a:t>
            </a:r>
            <a:r>
              <a:rPr lang="nl-NL" sz="4800" dirty="0" smtClean="0"/>
              <a:t>Meten </a:t>
            </a:r>
            <a:endParaRPr lang="nl-NL" sz="4800" dirty="0" smtClean="0"/>
          </a:p>
          <a:p>
            <a:pPr marL="0" indent="0" algn="ctr">
              <a:buNone/>
            </a:pPr>
            <a:endParaRPr lang="nl-NL" sz="4800" dirty="0" smtClean="0"/>
          </a:p>
          <a:p>
            <a:pPr marL="0" indent="0" algn="ctr">
              <a:buNone/>
            </a:pPr>
            <a:r>
              <a:rPr lang="nl-NL" sz="4800" dirty="0" smtClean="0"/>
              <a:t>= </a:t>
            </a:r>
            <a:r>
              <a:rPr lang="nl-NL" sz="4800" dirty="0" smtClean="0"/>
              <a:t>Weten</a:t>
            </a:r>
          </a:p>
          <a:p>
            <a:pPr marL="0" indent="0" algn="ctr">
              <a:buNone/>
            </a:pPr>
            <a:endParaRPr lang="nl-NL" sz="4800" dirty="0"/>
          </a:p>
          <a:p>
            <a:pPr marL="0" indent="0" algn="ctr">
              <a:buNone/>
            </a:pPr>
            <a:r>
              <a:rPr lang="nl-NL" sz="4800" dirty="0" smtClean="0"/>
              <a:t> </a:t>
            </a:r>
            <a:endParaRPr lang="nl-NL" sz="4800" dirty="0"/>
          </a:p>
        </p:txBody>
      </p:sp>
    </p:spTree>
    <p:extLst>
      <p:ext uri="{BB962C8B-B14F-4D97-AF65-F5344CB8AC3E}">
        <p14:creationId xmlns:p14="http://schemas.microsoft.com/office/powerpoint/2010/main" val="11446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324027" y="4789018"/>
            <a:ext cx="1920406" cy="1914310"/>
          </a:xfrm>
          <a:prstGeom prst="rect">
            <a:avLst/>
          </a:prstGeom>
        </p:spPr>
      </p:pic>
      <p:sp>
        <p:nvSpPr>
          <p:cNvPr id="2" name="Titel 1"/>
          <p:cNvSpPr>
            <a:spLocks noGrp="1"/>
          </p:cNvSpPr>
          <p:nvPr>
            <p:ph type="title"/>
          </p:nvPr>
        </p:nvSpPr>
        <p:spPr/>
        <p:txBody>
          <a:bodyPr/>
          <a:lstStyle/>
          <a:p>
            <a:r>
              <a:rPr lang="nl-NL" dirty="0" smtClean="0"/>
              <a:t>Overzicht en inzicht</a:t>
            </a:r>
            <a:endParaRPr lang="nl-NL" dirty="0"/>
          </a:p>
        </p:txBody>
      </p:sp>
      <p:pic>
        <p:nvPicPr>
          <p:cNvPr id="7" name="Afbeelding 6"/>
          <p:cNvPicPr>
            <a:picLocks noChangeAspect="1"/>
          </p:cNvPicPr>
          <p:nvPr/>
        </p:nvPicPr>
        <p:blipFill>
          <a:blip r:embed="rId4"/>
          <a:stretch>
            <a:fillRect/>
          </a:stretch>
        </p:blipFill>
        <p:spPr>
          <a:xfrm>
            <a:off x="9758592" y="0"/>
            <a:ext cx="2242190" cy="2247441"/>
          </a:xfrm>
          <a:prstGeom prst="rect">
            <a:avLst/>
          </a:prstGeom>
        </p:spPr>
      </p:pic>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p:txBody>
      </p:sp>
      <p:pic>
        <p:nvPicPr>
          <p:cNvPr id="4" name="Afbeelding 3"/>
          <p:cNvPicPr>
            <a:picLocks noChangeAspect="1"/>
          </p:cNvPicPr>
          <p:nvPr/>
        </p:nvPicPr>
        <p:blipFill>
          <a:blip r:embed="rId5"/>
          <a:stretch>
            <a:fillRect/>
          </a:stretch>
        </p:blipFill>
        <p:spPr>
          <a:xfrm>
            <a:off x="3957675" y="1871211"/>
            <a:ext cx="3902075" cy="1476206"/>
          </a:xfrm>
          <a:prstGeom prst="rect">
            <a:avLst/>
          </a:prstGeom>
        </p:spPr>
      </p:pic>
      <p:pic>
        <p:nvPicPr>
          <p:cNvPr id="5" name="Afbeelding 4"/>
          <p:cNvPicPr>
            <a:picLocks noChangeAspect="1"/>
          </p:cNvPicPr>
          <p:nvPr/>
        </p:nvPicPr>
        <p:blipFill>
          <a:blip r:embed="rId6"/>
          <a:stretch>
            <a:fillRect/>
          </a:stretch>
        </p:blipFill>
        <p:spPr>
          <a:xfrm>
            <a:off x="4214026" y="3347417"/>
            <a:ext cx="3645724" cy="1530229"/>
          </a:xfrm>
          <a:prstGeom prst="rect">
            <a:avLst/>
          </a:prstGeom>
        </p:spPr>
      </p:pic>
      <p:pic>
        <p:nvPicPr>
          <p:cNvPr id="9" name="Afbeelding 8"/>
          <p:cNvPicPr>
            <a:picLocks noChangeAspect="1"/>
          </p:cNvPicPr>
          <p:nvPr/>
        </p:nvPicPr>
        <p:blipFill>
          <a:blip r:embed="rId7"/>
          <a:stretch>
            <a:fillRect/>
          </a:stretch>
        </p:blipFill>
        <p:spPr>
          <a:xfrm>
            <a:off x="4160463" y="4917498"/>
            <a:ext cx="3752850" cy="1657350"/>
          </a:xfrm>
          <a:prstGeom prst="rect">
            <a:avLst/>
          </a:prstGeom>
        </p:spPr>
      </p:pic>
    </p:spTree>
    <p:extLst>
      <p:ext uri="{BB962C8B-B14F-4D97-AF65-F5344CB8AC3E}">
        <p14:creationId xmlns:p14="http://schemas.microsoft.com/office/powerpoint/2010/main" val="302484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7" name="Afbeelding 6"/>
          <p:cNvPicPr>
            <a:picLocks noChangeAspect="1"/>
          </p:cNvPicPr>
          <p:nvPr/>
        </p:nvPicPr>
        <p:blipFill>
          <a:blip r:embed="rId3"/>
          <a:stretch>
            <a:fillRect/>
          </a:stretch>
        </p:blipFill>
        <p:spPr>
          <a:xfrm>
            <a:off x="9725617" y="1"/>
            <a:ext cx="2275164" cy="2280492"/>
          </a:xfrm>
          <a:prstGeom prst="rect">
            <a:avLst/>
          </a:prstGeom>
        </p:spPr>
      </p:pic>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smtClean="0"/>
          </a:p>
          <a:p>
            <a:pPr marL="0" indent="0">
              <a:buNone/>
            </a:pPr>
            <a:endParaRPr lang="nl-NL" dirty="0"/>
          </a:p>
        </p:txBody>
      </p:sp>
      <p:pic>
        <p:nvPicPr>
          <p:cNvPr id="10" name="Afbeelding 9"/>
          <p:cNvPicPr>
            <a:picLocks noChangeAspect="1"/>
          </p:cNvPicPr>
          <p:nvPr/>
        </p:nvPicPr>
        <p:blipFill>
          <a:blip r:embed="rId4"/>
          <a:stretch>
            <a:fillRect/>
          </a:stretch>
        </p:blipFill>
        <p:spPr>
          <a:xfrm>
            <a:off x="5608503" y="2415430"/>
            <a:ext cx="4450787" cy="3807986"/>
          </a:xfrm>
          <a:prstGeom prst="rect">
            <a:avLst/>
          </a:prstGeom>
        </p:spPr>
      </p:pic>
      <p:pic>
        <p:nvPicPr>
          <p:cNvPr id="11" name="Afbeelding 10"/>
          <p:cNvPicPr>
            <a:picLocks noChangeAspect="1"/>
          </p:cNvPicPr>
          <p:nvPr/>
        </p:nvPicPr>
        <p:blipFill>
          <a:blip r:embed="rId5"/>
          <a:stretch>
            <a:fillRect/>
          </a:stretch>
        </p:blipFill>
        <p:spPr>
          <a:xfrm>
            <a:off x="1046028" y="2165766"/>
            <a:ext cx="4562475" cy="4057650"/>
          </a:xfrm>
          <a:prstGeom prst="rect">
            <a:avLst/>
          </a:prstGeom>
        </p:spPr>
      </p:pic>
    </p:spTree>
    <p:extLst>
      <p:ext uri="{BB962C8B-B14F-4D97-AF65-F5344CB8AC3E}">
        <p14:creationId xmlns:p14="http://schemas.microsoft.com/office/powerpoint/2010/main" val="3529459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703</Words>
  <Application>Microsoft Office PowerPoint</Application>
  <PresentationFormat>Breedbeeld</PresentationFormat>
  <Paragraphs>83</Paragraphs>
  <Slides>16</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Monitoring van training</vt:lpstr>
      <vt:lpstr>Zone indeling</vt:lpstr>
      <vt:lpstr>Trainingsschema</vt:lpstr>
      <vt:lpstr>PowerPoint-presentatie</vt:lpstr>
      <vt:lpstr>PowerPoint-presentatie</vt:lpstr>
      <vt:lpstr>Waarom is monitoren van belang?</vt:lpstr>
      <vt:lpstr>1. Voor de trainer/begeleider/buddy</vt:lpstr>
      <vt:lpstr>Overzicht en inzicht</vt:lpstr>
      <vt:lpstr>PowerPoint-presentatie</vt:lpstr>
      <vt:lpstr>Weten zetten we om in: </vt:lpstr>
      <vt:lpstr>2. Voor de handbiker</vt:lpstr>
      <vt:lpstr>PowerPoint-presentatie</vt:lpstr>
      <vt:lpstr>3. Onderzoek</vt:lpstr>
      <vt:lpstr>2011  Alpe d’Huez</vt:lpstr>
      <vt:lpstr>PowerPoint-presentatie</vt:lpstr>
      <vt:lpstr>Op naar weer een mooi Battlejaar 2020 met elkaar</vt:lpstr>
    </vt:vector>
  </TitlesOfParts>
  <Company>Rijndam Revalidatie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Leren van de toppers</dc:title>
  <dc:creator>Jan Kamberg</dc:creator>
  <cp:lastModifiedBy>Janny van Bergeijk</cp:lastModifiedBy>
  <cp:revision>82</cp:revision>
  <dcterms:created xsi:type="dcterms:W3CDTF">2018-10-15T15:16:03Z</dcterms:created>
  <dcterms:modified xsi:type="dcterms:W3CDTF">2019-12-12T11:30:11Z</dcterms:modified>
</cp:coreProperties>
</file>